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41"/>
  </p:notesMasterIdLst>
  <p:sldIdLst>
    <p:sldId id="664" r:id="rId2"/>
    <p:sldId id="272" r:id="rId3"/>
    <p:sldId id="301" r:id="rId4"/>
    <p:sldId id="302" r:id="rId5"/>
    <p:sldId id="303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325" r:id="rId27"/>
    <p:sldId id="326" r:id="rId28"/>
    <p:sldId id="327" r:id="rId29"/>
    <p:sldId id="328" r:id="rId30"/>
    <p:sldId id="329" r:id="rId31"/>
    <p:sldId id="330" r:id="rId32"/>
    <p:sldId id="331" r:id="rId33"/>
    <p:sldId id="332" r:id="rId34"/>
    <p:sldId id="335" r:id="rId35"/>
    <p:sldId id="333" r:id="rId36"/>
    <p:sldId id="334" r:id="rId37"/>
    <p:sldId id="336" r:id="rId38"/>
    <p:sldId id="300" r:id="rId39"/>
    <p:sldId id="337" r:id="rId4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>
      <p:cViewPr>
        <p:scale>
          <a:sx n="83" d="100"/>
          <a:sy n="83" d="100"/>
        </p:scale>
        <p:origin x="41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2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EC68B-29CE-4783-841F-AF99422E62E1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6C166A-B78B-43E5-A1C2-EC1E35CC91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135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클릭하여 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7A2E1641-4D1D-4CB4-B77A-7A1830286FA7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249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356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7A2E1641-4D1D-4CB4-B77A-7A1830286FA7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  <a:prstGeom prst="rect">
            <a:avLst/>
          </a:prstGeom>
        </p:spPr>
        <p:txBody>
          <a:bodyPr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24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176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01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9637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38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9973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6171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7977188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066800"/>
            <a:ext cx="3924300" cy="51816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066800"/>
            <a:ext cx="3924300" cy="51816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822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38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 marL="320040" indent="-320040">
              <a:buFont typeface="Wingdings" panose="05000000000000000000" pitchFamily="2" charset="2"/>
              <a:buChar char="l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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 편집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00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958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A2E1641-4D1D-4CB4-B77A-7A1830286FA7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rtlCol="0"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593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A2E1641-4D1D-4CB4-B77A-7A1830286FA7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rtlCol="0"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47305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628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699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35279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7A2E1641-4D1D-4CB4-B77A-7A1830286FA7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53924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32A47C4-4C86-4C3C-A3AD-8995AF64C497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0"/>
            <a:ext cx="9144000" cy="1388853"/>
          </a:xfrm>
          <a:prstGeom prst="rect">
            <a:avLst/>
          </a:prstGeom>
        </p:spPr>
      </p:pic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A2E1641-4D1D-4CB4-B77A-7A1830286FA7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278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  <p:sldLayoutId id="2147483870" r:id="rId18"/>
    <p:sldLayoutId id="2147483883" r:id="rId19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BF57C8-CBC9-4BEF-9C07-DDE66788257F}"/>
              </a:ext>
            </a:extLst>
          </p:cNvPr>
          <p:cNvSpPr txBox="1">
            <a:spLocks/>
          </p:cNvSpPr>
          <p:nvPr/>
        </p:nvSpPr>
        <p:spPr>
          <a:xfrm>
            <a:off x="2667000" y="4077072"/>
            <a:ext cx="6477000" cy="182880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>
                <a:solidFill>
                  <a:schemeClr val="bg1"/>
                </a:solidFill>
              </a:rPr>
              <a:t>제</a:t>
            </a:r>
            <a:r>
              <a:rPr lang="en-US" altLang="ko-KR">
                <a:solidFill>
                  <a:schemeClr val="bg1"/>
                </a:solidFill>
              </a:rPr>
              <a:t>8</a:t>
            </a:r>
            <a:r>
              <a:rPr lang="ko-KR" altLang="en-US">
                <a:solidFill>
                  <a:schemeClr val="bg1"/>
                </a:solidFill>
              </a:rPr>
              <a:t>장 유전자 알고리즘 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31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돌연변이 연산자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73"/>
          <a:stretch/>
        </p:blipFill>
        <p:spPr>
          <a:xfrm>
            <a:off x="1907704" y="1916832"/>
            <a:ext cx="3788532" cy="2016224"/>
          </a:xfrm>
        </p:spPr>
      </p:pic>
    </p:spTree>
    <p:extLst>
      <p:ext uri="{BB962C8B-B14F-4D97-AF65-F5344CB8AC3E}">
        <p14:creationId xmlns:p14="http://schemas.microsoft.com/office/powerpoint/2010/main" val="34677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의사 코드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solidFill>
            <a:srgbClr val="FFFFCC"/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dirty="0" err="1"/>
              <a:t>GeneticAlgorithm</a:t>
            </a:r>
            <a:r>
              <a:rPr lang="en-US" altLang="ko-KR" dirty="0"/>
              <a:t>(population, </a:t>
            </a:r>
            <a:r>
              <a:rPr lang="en-US" altLang="ko-KR" dirty="0" err="1"/>
              <a:t>FitnessFunc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{</a:t>
            </a:r>
          </a:p>
          <a:p>
            <a:pPr marL="0" indent="0">
              <a:buNone/>
            </a:pPr>
            <a:r>
              <a:rPr lang="en-US" altLang="ko-KR" dirty="0"/>
              <a:t>	repeat</a:t>
            </a:r>
          </a:p>
          <a:p>
            <a:pPr marL="0" indent="0">
              <a:buNone/>
            </a:pPr>
            <a:r>
              <a:rPr lang="en-US" altLang="ko-KR" dirty="0"/>
              <a:t>		</a:t>
            </a:r>
            <a:r>
              <a:rPr lang="en-US" altLang="ko-KR" dirty="0" err="1"/>
              <a:t>new_population</a:t>
            </a:r>
            <a:r>
              <a:rPr lang="en-US" altLang="ko-KR" dirty="0"/>
              <a:t> ← []</a:t>
            </a:r>
          </a:p>
          <a:p>
            <a:pPr marL="0" indent="0">
              <a:buNone/>
            </a:pPr>
            <a:r>
              <a:rPr lang="en-US" altLang="ko-KR" dirty="0"/>
              <a:t>		for </a:t>
            </a:r>
            <a:r>
              <a:rPr lang="en-US" altLang="ko-KR" dirty="0" err="1"/>
              <a:t>i</a:t>
            </a:r>
            <a:r>
              <a:rPr lang="en-US" altLang="ko-KR" dirty="0"/>
              <a:t>=1 to size(population) do</a:t>
            </a:r>
          </a:p>
          <a:p>
            <a:pPr marL="0" indent="0">
              <a:buNone/>
            </a:pPr>
            <a:r>
              <a:rPr lang="en-US" altLang="ko-KR" dirty="0"/>
              <a:t>			father ←select(population, </a:t>
            </a:r>
            <a:r>
              <a:rPr lang="en-US" altLang="ko-KR" dirty="0" err="1"/>
              <a:t>FitnessFunc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			mother ←select(population, </a:t>
            </a:r>
            <a:r>
              <a:rPr lang="en-US" altLang="ko-KR" dirty="0" err="1"/>
              <a:t>FitnessFunc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			child ← crossover(father, mother)</a:t>
            </a:r>
          </a:p>
          <a:p>
            <a:pPr marL="0" indent="0">
              <a:buNone/>
            </a:pPr>
            <a:r>
              <a:rPr lang="en-US" altLang="ko-KR" dirty="0"/>
              <a:t>			if (</a:t>
            </a:r>
            <a:r>
              <a:rPr lang="ko-KR" altLang="en-US" dirty="0" err="1"/>
              <a:t>난수</a:t>
            </a:r>
            <a:r>
              <a:rPr lang="ko-KR" altLang="en-US" dirty="0"/>
              <a:t> </a:t>
            </a:r>
            <a:r>
              <a:rPr lang="en-US" altLang="ko-KR" dirty="0"/>
              <a:t>&lt; </a:t>
            </a:r>
            <a:r>
              <a:rPr lang="ko-KR" altLang="en-US" dirty="0"/>
              <a:t>변이</a:t>
            </a:r>
            <a:r>
              <a:rPr lang="en-US" altLang="ko-KR" dirty="0"/>
              <a:t>_</a:t>
            </a:r>
            <a:r>
              <a:rPr lang="ko-KR" altLang="en-US" dirty="0"/>
              <a:t>확률</a:t>
            </a:r>
            <a:r>
              <a:rPr lang="en-US" altLang="ko-KR" dirty="0"/>
              <a:t>) then </a:t>
            </a:r>
            <a:r>
              <a:rPr lang="en-US" altLang="ko-KR" dirty="0" err="1"/>
              <a:t>child←mutate</a:t>
            </a:r>
            <a:r>
              <a:rPr lang="en-US" altLang="ko-KR" dirty="0"/>
              <a:t>(child)</a:t>
            </a:r>
          </a:p>
          <a:p>
            <a:pPr marL="0" indent="0">
              <a:buNone/>
            </a:pPr>
            <a:r>
              <a:rPr lang="en-US" altLang="ko-KR" dirty="0"/>
              <a:t>			</a:t>
            </a:r>
            <a:r>
              <a:rPr lang="en-US" altLang="ko-KR" dirty="0" err="1"/>
              <a:t>new_population</a:t>
            </a:r>
            <a:r>
              <a:rPr lang="en-US" altLang="ko-KR" dirty="0"/>
              <a:t> ←</a:t>
            </a:r>
            <a:r>
              <a:rPr lang="en-US" altLang="ko-KR" dirty="0" err="1"/>
              <a:t>new_population</a:t>
            </a:r>
            <a:r>
              <a:rPr lang="en-US" altLang="ko-KR" dirty="0"/>
              <a:t> + child</a:t>
            </a:r>
          </a:p>
          <a:p>
            <a:pPr marL="0" indent="0">
              <a:buNone/>
            </a:pPr>
            <a:r>
              <a:rPr lang="en-US" altLang="ko-KR" dirty="0"/>
              <a:t>		population = </a:t>
            </a:r>
            <a:r>
              <a:rPr lang="en-US" altLang="ko-KR" dirty="0" err="1"/>
              <a:t>new_population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until </a:t>
            </a:r>
            <a:r>
              <a:rPr lang="ko-KR" altLang="en-US" dirty="0"/>
              <a:t>충분히 적합한 개체가 얻어지거나 충분한 </a:t>
            </a:r>
            <a:r>
              <a:rPr lang="ko-KR" altLang="en-US" dirty="0" err="1"/>
              <a:t>반복횟수가</a:t>
            </a:r>
            <a:r>
              <a:rPr lang="ko-KR" altLang="en-US" dirty="0"/>
              <a:t> 지나면</a:t>
            </a:r>
          </a:p>
          <a:p>
            <a:pPr marL="0" indent="0">
              <a:buNone/>
            </a:pPr>
            <a:r>
              <a:rPr lang="ko-KR" altLang="en-US" dirty="0"/>
              <a:t>	</a:t>
            </a:r>
            <a:r>
              <a:rPr lang="en-US" altLang="ko-KR" dirty="0"/>
              <a:t>return </a:t>
            </a:r>
            <a:r>
              <a:rPr lang="ko-KR" altLang="en-US" dirty="0"/>
              <a:t>가장 적합한 개체</a:t>
            </a:r>
          </a:p>
          <a:p>
            <a:pPr marL="0" indent="0">
              <a:buNone/>
            </a:pPr>
            <a:r>
              <a:rPr lang="en-US" altLang="ko-KR" dirty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5780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유전자 알고리즘의 예제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844824"/>
            <a:ext cx="8153400" cy="3759322"/>
          </a:xfrm>
        </p:spPr>
      </p:pic>
    </p:spTree>
    <p:extLst>
      <p:ext uri="{BB962C8B-B14F-4D97-AF65-F5344CB8AC3E}">
        <p14:creationId xmlns:p14="http://schemas.microsoft.com/office/powerpoint/2010/main" val="803221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유전자 알고리즘의 예제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염색체를 어떻게 나타낼 것인가</a:t>
            </a:r>
            <a:r>
              <a:rPr lang="en-US" altLang="ko-KR" dirty="0"/>
              <a:t>? - 0</a:t>
            </a:r>
            <a:r>
              <a:rPr lang="ko-KR" altLang="en-US" dirty="0"/>
              <a:t>에서 </a:t>
            </a:r>
            <a:r>
              <a:rPr lang="en-US" altLang="ko-KR" dirty="0"/>
              <a:t>31</a:t>
            </a:r>
            <a:r>
              <a:rPr lang="ko-KR" altLang="en-US" dirty="0" err="1"/>
              <a:t>까지이므로</a:t>
            </a:r>
            <a:r>
              <a:rPr lang="ko-KR" altLang="en-US" dirty="0"/>
              <a:t> 하나의 염색체를 크기가 </a:t>
            </a:r>
            <a:r>
              <a:rPr lang="en-US" altLang="ko-KR" dirty="0"/>
              <a:t>5</a:t>
            </a:r>
            <a:r>
              <a:rPr lang="ko-KR" altLang="en-US" dirty="0"/>
              <a:t>인 </a:t>
            </a:r>
            <a:r>
              <a:rPr lang="ko-KR" altLang="en-US" dirty="0" err="1"/>
              <a:t>이진수나타낸다</a:t>
            </a:r>
            <a:r>
              <a:rPr lang="en-US" altLang="ko-KR" dirty="0"/>
              <a:t>.  </a:t>
            </a:r>
          </a:p>
          <a:p>
            <a:endParaRPr lang="en-US" altLang="ko-KR" dirty="0"/>
          </a:p>
          <a:p>
            <a:r>
              <a:rPr lang="ko-KR" altLang="en-US" dirty="0"/>
              <a:t>염색체의 개수를 몇 개로 하여야 할까</a:t>
            </a:r>
            <a:r>
              <a:rPr lang="en-US" altLang="ko-KR" dirty="0"/>
              <a:t>? - </a:t>
            </a:r>
            <a:r>
              <a:rPr lang="ko-KR" altLang="en-US" dirty="0"/>
              <a:t>간단한 설명을 위하여 </a:t>
            </a:r>
            <a:r>
              <a:rPr lang="en-US" altLang="ko-KR" dirty="0"/>
              <a:t>4</a:t>
            </a:r>
            <a:r>
              <a:rPr lang="ko-KR" altLang="en-US" dirty="0"/>
              <a:t>개로 하자</a:t>
            </a:r>
            <a:r>
              <a:rPr lang="en-US" altLang="ko-KR" dirty="0"/>
              <a:t>. </a:t>
            </a:r>
            <a:r>
              <a:rPr lang="ko-KR" altLang="en-US" dirty="0"/>
              <a:t>즉 </a:t>
            </a:r>
            <a:r>
              <a:rPr lang="ko-KR" altLang="en-US" dirty="0" err="1"/>
              <a:t>해집단의</a:t>
            </a:r>
            <a:r>
              <a:rPr lang="ko-KR" altLang="en-US" dirty="0"/>
              <a:t> 크기 </a:t>
            </a:r>
            <a:r>
              <a:rPr lang="en-US" altLang="ko-KR" dirty="0"/>
              <a:t>N</a:t>
            </a:r>
            <a:r>
              <a:rPr lang="ko-KR" altLang="en-US" dirty="0"/>
              <a:t>은 </a:t>
            </a:r>
            <a:r>
              <a:rPr lang="en-US" altLang="ko-KR" dirty="0"/>
              <a:t>4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교차와 돌연변이는 어떤 방법으로 할 것인가</a:t>
            </a:r>
            <a:r>
              <a:rPr lang="en-US" altLang="ko-KR" dirty="0"/>
              <a:t>? </a:t>
            </a:r>
            <a:r>
              <a:rPr lang="ko-KR" altLang="en-US" dirty="0"/>
              <a:t>교차 확률 는 </a:t>
            </a:r>
            <a:r>
              <a:rPr lang="en-US" altLang="ko-KR" dirty="0"/>
              <a:t>0.7, </a:t>
            </a:r>
            <a:r>
              <a:rPr lang="ko-KR" altLang="en-US" dirty="0"/>
              <a:t>돌연 변이 확률 은 </a:t>
            </a:r>
            <a:r>
              <a:rPr lang="en-US" altLang="ko-KR" dirty="0"/>
              <a:t>0.001</a:t>
            </a:r>
            <a:r>
              <a:rPr lang="ko-KR" altLang="en-US" dirty="0"/>
              <a:t>로 한다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0260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초기 염색체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랜덤하게</a:t>
            </a:r>
            <a:r>
              <a:rPr lang="ko-KR" altLang="en-US" dirty="0"/>
              <a:t> 생성한 </a:t>
            </a:r>
            <a:r>
              <a:rPr lang="en-US" altLang="ko-KR" dirty="0"/>
              <a:t>1</a:t>
            </a:r>
            <a:r>
              <a:rPr lang="ko-KR" altLang="en-US" dirty="0"/>
              <a:t>과 </a:t>
            </a:r>
            <a:r>
              <a:rPr lang="en-US" altLang="ko-KR" dirty="0"/>
              <a:t>0</a:t>
            </a:r>
            <a:r>
              <a:rPr lang="ko-KR" altLang="en-US" dirty="0"/>
              <a:t>을 이용하여 문자열 </a:t>
            </a:r>
            <a:r>
              <a:rPr lang="en-US" altLang="ko-KR" dirty="0"/>
              <a:t>4</a:t>
            </a:r>
            <a:r>
              <a:rPr lang="ko-KR" altLang="en-US" dirty="0"/>
              <a:t>개를 생성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0"/>
          <a:stretch/>
        </p:blipFill>
        <p:spPr>
          <a:xfrm>
            <a:off x="2267744" y="2564904"/>
            <a:ext cx="2664296" cy="256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31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적합도 계산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1988840"/>
            <a:ext cx="8153400" cy="3027610"/>
          </a:xfrm>
        </p:spPr>
      </p:pic>
    </p:spTree>
    <p:extLst>
      <p:ext uri="{BB962C8B-B14F-4D97-AF65-F5344CB8AC3E}">
        <p14:creationId xmlns:p14="http://schemas.microsoft.com/office/powerpoint/2010/main" val="1620712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룰렛</a:t>
            </a:r>
            <a:r>
              <a:rPr lang="ko-KR" altLang="en-US" dirty="0"/>
              <a:t> 휠 선택 방법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00808"/>
            <a:ext cx="5760640" cy="3192928"/>
          </a:xfrm>
        </p:spPr>
      </p:pic>
      <p:sp>
        <p:nvSpPr>
          <p:cNvPr id="5" name="직사각형 4"/>
          <p:cNvSpPr/>
          <p:nvPr/>
        </p:nvSpPr>
        <p:spPr>
          <a:xfrm>
            <a:off x="539552" y="5229200"/>
            <a:ext cx="7704856" cy="907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27000" algn="just" fontAlgn="base">
              <a:lnSpc>
                <a:spcPct val="160000"/>
              </a:lnSpc>
            </a:pPr>
            <a:r>
              <a:rPr lang="ko-KR" altLang="en-US" i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우리의 예에서는 처음 두 번의 회전으로 </a:t>
            </a:r>
            <a:r>
              <a:rPr lang="en-US" altLang="ko-KR" i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ko-KR" altLang="en-US" i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번과 </a:t>
            </a:r>
            <a:r>
              <a:rPr lang="en-US" altLang="ko-KR" i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r>
              <a:rPr lang="ko-KR" altLang="en-US" i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번이 선택되고</a:t>
            </a:r>
            <a:r>
              <a:rPr lang="en-US" altLang="ko-KR" i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i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다음 </a:t>
            </a:r>
            <a:r>
              <a:rPr lang="en-US" altLang="ko-KR" i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r>
              <a:rPr lang="ko-KR" altLang="en-US" i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번의 회전으로 </a:t>
            </a:r>
            <a:r>
              <a:rPr lang="en-US" altLang="ko-KR" i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r>
              <a:rPr lang="ko-KR" altLang="en-US" i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번과 </a:t>
            </a:r>
            <a:r>
              <a:rPr lang="en-US" altLang="ko-KR" i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4</a:t>
            </a:r>
            <a:r>
              <a:rPr lang="ko-KR" altLang="en-US" i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번이 선택되었다고 가정한다</a:t>
            </a:r>
            <a:r>
              <a:rPr lang="en-US" altLang="ko-KR" i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endParaRPr lang="ko-KR" altLang="en-US" i="1" kern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4553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교차 연산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44" y="1916832"/>
            <a:ext cx="8153400" cy="2396728"/>
          </a:xfrm>
        </p:spPr>
      </p:pic>
    </p:spTree>
    <p:extLst>
      <p:ext uri="{BB962C8B-B14F-4D97-AF65-F5344CB8AC3E}">
        <p14:creationId xmlns:p14="http://schemas.microsoft.com/office/powerpoint/2010/main" val="1733958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교차 연산 후의 적합도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2204864"/>
            <a:ext cx="8153400" cy="2551867"/>
          </a:xfrm>
        </p:spPr>
      </p:pic>
    </p:spTree>
    <p:extLst>
      <p:ext uri="{BB962C8B-B14F-4D97-AF65-F5344CB8AC3E}">
        <p14:creationId xmlns:p14="http://schemas.microsoft.com/office/powerpoint/2010/main" val="1057295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세대 교체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2316308"/>
            <a:ext cx="8153400" cy="3063584"/>
          </a:xfrm>
        </p:spPr>
      </p:pic>
    </p:spTree>
    <p:extLst>
      <p:ext uri="{BB962C8B-B14F-4D97-AF65-F5344CB8AC3E}">
        <p14:creationId xmlns:p14="http://schemas.microsoft.com/office/powerpoint/2010/main" val="3844656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 fontAlgn="base"/>
            <a:r>
              <a:rPr lang="ko-KR" altLang="en-US" dirty="0"/>
              <a:t>유전자 알고리즘의 기본 개념을 이해한다</a:t>
            </a:r>
            <a:r>
              <a:rPr lang="en-US" altLang="ko-KR" dirty="0"/>
              <a:t>. </a:t>
            </a:r>
          </a:p>
          <a:p>
            <a:pPr lvl="0" fontAlgn="base"/>
            <a:r>
              <a:rPr lang="ko-KR" altLang="en-US" dirty="0"/>
              <a:t>유전자 알고리즘을 여러 가지 문제에 응용해본다</a:t>
            </a:r>
            <a:r>
              <a:rPr lang="en-US" altLang="ko-KR" dirty="0"/>
              <a:t>. </a:t>
            </a:r>
          </a:p>
          <a:p>
            <a:pPr lvl="0" fontAlgn="base"/>
            <a:r>
              <a:rPr lang="ko-KR" altLang="en-US" dirty="0"/>
              <a:t>유전자 프로그래밍의 작동방식을 살펴본다</a:t>
            </a:r>
            <a:r>
              <a:rPr lang="en-US" altLang="ko-KR" dirty="0"/>
              <a:t>. </a:t>
            </a:r>
          </a:p>
          <a:p>
            <a:pPr lvl="0" fontAlgn="base"/>
            <a:endParaRPr lang="en-US" altLang="ko-KR" dirty="0"/>
          </a:p>
          <a:p>
            <a:pPr lvl="0" fontAlgn="base"/>
            <a:endParaRPr lang="en-US" altLang="ko-KR" dirty="0"/>
          </a:p>
          <a:p>
            <a:pPr lvl="0" fontAlgn="base"/>
            <a:endParaRPr lang="en-US" altLang="ko-KR" dirty="0"/>
          </a:p>
          <a:p>
            <a:pPr lvl="0" fontAlgn="base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62516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돌연변이 연산이 필요한 이유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지역 </a:t>
            </a:r>
            <a:r>
              <a:rPr lang="ko-KR" altLang="en-US" dirty="0" err="1"/>
              <a:t>최대점</a:t>
            </a:r>
            <a:r>
              <a:rPr lang="ko-KR" altLang="en-US" dirty="0"/>
              <a:t> 문제에 빠지는 것을 방지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780928"/>
            <a:ext cx="6732240" cy="292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968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돌연변이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2132856"/>
            <a:ext cx="8153400" cy="2578651"/>
          </a:xfrm>
        </p:spPr>
      </p:pic>
    </p:spTree>
    <p:extLst>
      <p:ext uri="{BB962C8B-B14F-4D97-AF65-F5344CB8AC3E}">
        <p14:creationId xmlns:p14="http://schemas.microsoft.com/office/powerpoint/2010/main" val="3026968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유전자 알고리즘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539552" y="1628800"/>
            <a:ext cx="8153400" cy="4971256"/>
          </a:xfrm>
          <a:solidFill>
            <a:srgbClr val="FFFFCC"/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# </a:t>
            </a:r>
            <a:r>
              <a:rPr lang="ko-KR" altLang="en-US" sz="1400" dirty="0"/>
              <a:t>염색체를 클래스로 정의한다</a:t>
            </a:r>
            <a:r>
              <a:rPr lang="en-US" altLang="ko-KR" sz="1400" dirty="0"/>
              <a:t>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class Chromosome: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def</a:t>
            </a:r>
            <a:r>
              <a:rPr lang="en-US" altLang="ko-KR" sz="1400" dirty="0"/>
              <a:t> __</a:t>
            </a:r>
            <a:r>
              <a:rPr lang="en-US" altLang="ko-KR" sz="1400" dirty="0" err="1"/>
              <a:t>init</a:t>
            </a:r>
            <a:r>
              <a:rPr lang="en-US" altLang="ko-KR" sz="1400" dirty="0"/>
              <a:t>__(self, g=[]):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self.genes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g.copy</a:t>
            </a:r>
            <a:r>
              <a:rPr lang="en-US" altLang="ko-KR" sz="1400" dirty="0"/>
              <a:t>()		# </a:t>
            </a:r>
            <a:r>
              <a:rPr lang="ko-KR" altLang="en-US" sz="1400" dirty="0"/>
              <a:t>유전자는 리스트로 구현된다</a:t>
            </a:r>
            <a:r>
              <a:rPr lang="en-US" altLang="ko-KR" sz="1400" dirty="0"/>
              <a:t>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self.fitness</a:t>
            </a:r>
            <a:r>
              <a:rPr lang="en-US" altLang="ko-KR" sz="1400" dirty="0"/>
              <a:t> = 0		# </a:t>
            </a:r>
            <a:r>
              <a:rPr lang="ko-KR" altLang="en-US" sz="1400" dirty="0"/>
              <a:t>적합도</a:t>
            </a: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400" dirty="0"/>
              <a:t>        </a:t>
            </a:r>
            <a:r>
              <a:rPr lang="en-US" altLang="ko-KR" sz="1400" dirty="0"/>
              <a:t>if self.genes.__</a:t>
            </a:r>
            <a:r>
              <a:rPr lang="en-US" altLang="ko-KR" sz="1400" dirty="0" err="1"/>
              <a:t>len</a:t>
            </a:r>
            <a:r>
              <a:rPr lang="en-US" altLang="ko-KR" sz="1400" dirty="0"/>
              <a:t>__()==0:	# </a:t>
            </a:r>
            <a:r>
              <a:rPr lang="ko-KR" altLang="en-US" sz="1400" dirty="0"/>
              <a:t>염색체가 초기 상태이면 초기화한다</a:t>
            </a:r>
            <a:r>
              <a:rPr lang="en-US" altLang="ko-KR" sz="1400" dirty="0"/>
              <a:t>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           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=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            while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&lt;SIZE: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                if </a:t>
            </a:r>
            <a:r>
              <a:rPr lang="en-US" altLang="ko-KR" sz="1400" dirty="0" err="1"/>
              <a:t>random.random</a:t>
            </a:r>
            <a:r>
              <a:rPr lang="en-US" altLang="ko-KR" sz="1400" dirty="0"/>
              <a:t>() &gt;= 0.5: </a:t>
            </a:r>
            <a:r>
              <a:rPr lang="en-US" altLang="ko-KR" sz="1400" dirty="0" err="1"/>
              <a:t>self.genes.append</a:t>
            </a:r>
            <a:r>
              <a:rPr lang="en-US" altLang="ko-KR" sz="1400" dirty="0"/>
              <a:t>(1)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                else: </a:t>
            </a:r>
            <a:r>
              <a:rPr lang="en-US" altLang="ko-KR" sz="1400" dirty="0" err="1"/>
              <a:t>self.genes.append</a:t>
            </a:r>
            <a:r>
              <a:rPr lang="en-US" altLang="ko-KR" sz="1400" dirty="0"/>
              <a:t>(0)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               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+= 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def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cal_fitness</a:t>
            </a:r>
            <a:r>
              <a:rPr lang="en-US" altLang="ko-KR" sz="1400" dirty="0"/>
              <a:t>(self):		# </a:t>
            </a:r>
            <a:r>
              <a:rPr lang="ko-KR" altLang="en-US" sz="1400" dirty="0"/>
              <a:t>적합도를 계산한다</a:t>
            </a:r>
            <a:r>
              <a:rPr lang="en-US" altLang="ko-KR" sz="1400" dirty="0"/>
              <a:t>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self.fitness</a:t>
            </a:r>
            <a:r>
              <a:rPr lang="en-US" altLang="ko-KR" sz="1400" dirty="0"/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        value =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        for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in range(SIZE):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            value += </a:t>
            </a:r>
            <a:r>
              <a:rPr lang="en-US" altLang="ko-KR" sz="1400" dirty="0" err="1"/>
              <a:t>self.genes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]*pow(2,SIZE-1-i)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self.fitness</a:t>
            </a:r>
            <a:r>
              <a:rPr lang="en-US" altLang="ko-KR" sz="1400" dirty="0"/>
              <a:t> = value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        return </a:t>
            </a:r>
            <a:r>
              <a:rPr lang="en-US" altLang="ko-KR" sz="1400" dirty="0" err="1"/>
              <a:t>self.fitness</a:t>
            </a: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def</a:t>
            </a:r>
            <a:r>
              <a:rPr lang="en-US" altLang="ko-KR" sz="1400" dirty="0"/>
              <a:t> __</a:t>
            </a:r>
            <a:r>
              <a:rPr lang="en-US" altLang="ko-KR" sz="1400" dirty="0" err="1"/>
              <a:t>str</a:t>
            </a:r>
            <a:r>
              <a:rPr lang="en-US" altLang="ko-KR" sz="1400" dirty="0"/>
              <a:t>__(self):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        return self.genes.__</a:t>
            </a:r>
            <a:r>
              <a:rPr lang="en-US" altLang="ko-KR" sz="1400" dirty="0" err="1"/>
              <a:t>str</a:t>
            </a:r>
            <a:r>
              <a:rPr lang="en-US" altLang="ko-KR" sz="1400" dirty="0"/>
              <a:t>__()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00757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유전자 알고리즘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539552" y="1628800"/>
            <a:ext cx="8153400" cy="4971256"/>
          </a:xfrm>
          <a:solidFill>
            <a:srgbClr val="FFFFCC"/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# </a:t>
            </a:r>
            <a:r>
              <a:rPr lang="ko-KR" altLang="en-US" sz="1400" dirty="0"/>
              <a:t>염색체와 적합도를 출력한다</a:t>
            </a:r>
            <a:r>
              <a:rPr lang="en-US" altLang="ko-KR" sz="1400" dirty="0"/>
              <a:t>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 err="1"/>
              <a:t>def</a:t>
            </a:r>
            <a:r>
              <a:rPr lang="en-US" altLang="ko-KR" sz="1400" dirty="0"/>
              <a:t> </a:t>
            </a:r>
            <a:r>
              <a:rPr lang="en-US" altLang="ko-KR" sz="1400" dirty="0" err="1"/>
              <a:t>print_p</a:t>
            </a:r>
            <a:r>
              <a:rPr lang="en-US" altLang="ko-KR" sz="1400" dirty="0"/>
              <a:t>(pop):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=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    for x in pop: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        print("</a:t>
            </a:r>
            <a:r>
              <a:rPr lang="ko-KR" altLang="en-US" sz="1400" dirty="0"/>
              <a:t>염색체 </a:t>
            </a:r>
            <a:r>
              <a:rPr lang="en-US" altLang="ko-KR" sz="1400" dirty="0"/>
              <a:t>#",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, "=", x, "</a:t>
            </a:r>
            <a:r>
              <a:rPr lang="ko-KR" altLang="en-US" sz="1400" dirty="0"/>
              <a:t>적합도</a:t>
            </a:r>
            <a:r>
              <a:rPr lang="en-US" altLang="ko-KR" sz="1400" dirty="0"/>
              <a:t>=", </a:t>
            </a:r>
            <a:r>
              <a:rPr lang="en-US" altLang="ko-KR" sz="1400" dirty="0" err="1"/>
              <a:t>x.cal_fitness</a:t>
            </a:r>
            <a:r>
              <a:rPr lang="en-US" altLang="ko-KR" sz="1400" dirty="0"/>
              <a:t>())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+= 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    print("")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# </a:t>
            </a:r>
            <a:r>
              <a:rPr lang="ko-KR" altLang="en-US" sz="1400" dirty="0"/>
              <a:t>선택 연산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 err="1"/>
              <a:t>def</a:t>
            </a:r>
            <a:r>
              <a:rPr lang="en-US" altLang="ko-KR" sz="1400" dirty="0"/>
              <a:t> select(pop):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max_value</a:t>
            </a:r>
            <a:r>
              <a:rPr lang="en-US" altLang="ko-KR" sz="1400" dirty="0"/>
              <a:t>  = sum([</a:t>
            </a:r>
            <a:r>
              <a:rPr lang="en-US" altLang="ko-KR" sz="1400" dirty="0" err="1"/>
              <a:t>c.cal_fitness</a:t>
            </a:r>
            <a:r>
              <a:rPr lang="en-US" altLang="ko-KR" sz="1400" dirty="0"/>
              <a:t>() for c in population])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    pick    = </a:t>
            </a:r>
            <a:r>
              <a:rPr lang="en-US" altLang="ko-KR" sz="1400" dirty="0" err="1"/>
              <a:t>random.uniform</a:t>
            </a:r>
            <a:r>
              <a:rPr lang="en-US" altLang="ko-KR" sz="1400" dirty="0"/>
              <a:t>(0, </a:t>
            </a:r>
            <a:r>
              <a:rPr lang="en-US" altLang="ko-KR" sz="1400" dirty="0" err="1"/>
              <a:t>max_value</a:t>
            </a:r>
            <a:r>
              <a:rPr lang="en-US" altLang="ko-KR" sz="14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    current =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    # </a:t>
            </a:r>
            <a:r>
              <a:rPr lang="ko-KR" altLang="en-US" sz="1400" dirty="0" err="1"/>
              <a:t>룰렛휠에서</a:t>
            </a:r>
            <a:r>
              <a:rPr lang="ko-KR" altLang="en-US" sz="1400" dirty="0"/>
              <a:t> 어떤 조각에 속하는지를 알아내는 루프</a:t>
            </a: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400" dirty="0"/>
              <a:t>    </a:t>
            </a:r>
            <a:r>
              <a:rPr lang="en-US" altLang="ko-KR" sz="1400" dirty="0"/>
              <a:t>for c in pop: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        current += </a:t>
            </a:r>
            <a:r>
              <a:rPr lang="en-US" altLang="ko-KR" sz="1400" dirty="0" err="1"/>
              <a:t>c.cal_fitness</a:t>
            </a:r>
            <a:r>
              <a:rPr lang="en-US" altLang="ko-KR" sz="1400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        if current &gt; pick: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            return c</a:t>
            </a:r>
          </a:p>
          <a:p>
            <a:pPr marL="0" indent="0">
              <a:spcBef>
                <a:spcPts val="0"/>
              </a:spcBef>
              <a:buNone/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7155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유전자 알고리즘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539552" y="1628800"/>
            <a:ext cx="8153400" cy="4971256"/>
          </a:xfrm>
          <a:solidFill>
            <a:srgbClr val="FFFFCC"/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# </a:t>
            </a:r>
            <a:r>
              <a:rPr lang="ko-KR" altLang="en-US" sz="1400" dirty="0"/>
              <a:t>교차 연산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 err="1"/>
              <a:t>def</a:t>
            </a:r>
            <a:r>
              <a:rPr lang="en-US" altLang="ko-KR" sz="1400" dirty="0"/>
              <a:t> crossover(pop):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    father = select(pop)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    mother = select(pop)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    index = </a:t>
            </a:r>
            <a:r>
              <a:rPr lang="en-US" altLang="ko-KR" sz="1400" dirty="0" err="1"/>
              <a:t>random.randint</a:t>
            </a:r>
            <a:r>
              <a:rPr lang="en-US" altLang="ko-KR" sz="1400" dirty="0"/>
              <a:t>(1, SIZE - 2)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    child1 = </a:t>
            </a:r>
            <a:r>
              <a:rPr lang="en-US" altLang="ko-KR" sz="1400" dirty="0" err="1"/>
              <a:t>father.genes</a:t>
            </a:r>
            <a:r>
              <a:rPr lang="en-US" altLang="ko-KR" sz="1400" dirty="0"/>
              <a:t>[:index] + </a:t>
            </a:r>
            <a:r>
              <a:rPr lang="en-US" altLang="ko-KR" sz="1400" dirty="0" err="1"/>
              <a:t>mother.genes</a:t>
            </a:r>
            <a:r>
              <a:rPr lang="en-US" altLang="ko-KR" sz="1400" dirty="0"/>
              <a:t>[index:]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    child2 = </a:t>
            </a:r>
            <a:r>
              <a:rPr lang="en-US" altLang="ko-KR" sz="1400" dirty="0" err="1"/>
              <a:t>mother.genes</a:t>
            </a:r>
            <a:r>
              <a:rPr lang="en-US" altLang="ko-KR" sz="1400" dirty="0"/>
              <a:t>[:index] + </a:t>
            </a:r>
            <a:r>
              <a:rPr lang="en-US" altLang="ko-KR" sz="1400" dirty="0" err="1"/>
              <a:t>father.genes</a:t>
            </a:r>
            <a:r>
              <a:rPr lang="en-US" altLang="ko-KR" sz="1400" dirty="0"/>
              <a:t>[index:]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    return (child1, child2)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# </a:t>
            </a:r>
            <a:r>
              <a:rPr lang="ko-KR" altLang="en-US" sz="1400" dirty="0"/>
              <a:t>돌연변이 연산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 err="1"/>
              <a:t>def</a:t>
            </a:r>
            <a:r>
              <a:rPr lang="en-US" altLang="ko-KR" sz="1400" dirty="0"/>
              <a:t> mutate(c):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    for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in range(SIZE):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        if </a:t>
            </a:r>
            <a:r>
              <a:rPr lang="en-US" altLang="ko-KR" sz="1400" dirty="0" err="1"/>
              <a:t>random.random</a:t>
            </a:r>
            <a:r>
              <a:rPr lang="en-US" altLang="ko-KR" sz="1400" dirty="0"/>
              <a:t>() &lt; MUTATION_RATE: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            if </a:t>
            </a:r>
            <a:r>
              <a:rPr lang="en-US" altLang="ko-KR" sz="1400" dirty="0" err="1"/>
              <a:t>random.random</a:t>
            </a:r>
            <a:r>
              <a:rPr lang="en-US" altLang="ko-KR" sz="1400" dirty="0"/>
              <a:t>() &lt; 0.5: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                </a:t>
            </a:r>
            <a:r>
              <a:rPr lang="en-US" altLang="ko-KR" sz="1400" dirty="0" err="1"/>
              <a:t>c.genes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 = 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            else: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                </a:t>
            </a:r>
            <a:r>
              <a:rPr lang="en-US" altLang="ko-KR" sz="1400" dirty="0" err="1"/>
              <a:t>c.genes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 = 0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2962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유전자 알고리즘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539552" y="1628800"/>
            <a:ext cx="8153400" cy="4971256"/>
          </a:xfrm>
          <a:solidFill>
            <a:srgbClr val="FFFFCC"/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# </a:t>
            </a:r>
            <a:r>
              <a:rPr lang="ko-KR" altLang="en-US" sz="1400" dirty="0"/>
              <a:t>메인 프로그램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population = []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 err="1"/>
              <a:t>i</a:t>
            </a:r>
            <a:r>
              <a:rPr lang="en-US" altLang="ko-KR" sz="1400" dirty="0"/>
              <a:t>=0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# </a:t>
            </a:r>
            <a:r>
              <a:rPr lang="ko-KR" altLang="en-US" sz="1400" dirty="0"/>
              <a:t>초기 염색체를 생성하여 객체 집단에 추가한다</a:t>
            </a:r>
            <a:r>
              <a:rPr lang="en-US" altLang="ko-KR" sz="1400" dirty="0"/>
              <a:t>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while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&lt;POPULATION_SIZE: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population.append</a:t>
            </a:r>
            <a:r>
              <a:rPr lang="en-US" altLang="ko-KR" sz="1400" dirty="0"/>
              <a:t>(Chromosome())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+= 1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count=0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 err="1"/>
              <a:t>population.sort</a:t>
            </a:r>
            <a:r>
              <a:rPr lang="en-US" altLang="ko-KR" sz="1400" dirty="0"/>
              <a:t>(key=lambda x: </a:t>
            </a:r>
            <a:r>
              <a:rPr lang="en-US" altLang="ko-KR" sz="1400" dirty="0" err="1"/>
              <a:t>x.cal_fitness</a:t>
            </a:r>
            <a:r>
              <a:rPr lang="en-US" altLang="ko-KR" sz="1400" dirty="0"/>
              <a:t>(), reverse=True)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print("</a:t>
            </a:r>
            <a:r>
              <a:rPr lang="ko-KR" altLang="en-US" sz="1400" dirty="0"/>
              <a:t>세대 번호</a:t>
            </a:r>
            <a:r>
              <a:rPr lang="en-US" altLang="ko-KR" sz="1400" dirty="0"/>
              <a:t>=", count)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 err="1"/>
              <a:t>print_p</a:t>
            </a:r>
            <a:r>
              <a:rPr lang="en-US" altLang="ko-KR" sz="1400" dirty="0"/>
              <a:t>(population)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count=1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027063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유전자 알고리즘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539552" y="1628800"/>
            <a:ext cx="8153400" cy="4971256"/>
          </a:xfrm>
          <a:solidFill>
            <a:srgbClr val="FFFFCC"/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while population[0].</a:t>
            </a:r>
            <a:r>
              <a:rPr lang="en-US" altLang="ko-KR" sz="1400" dirty="0" err="1"/>
              <a:t>cal_fitness</a:t>
            </a:r>
            <a:r>
              <a:rPr lang="en-US" altLang="ko-KR" sz="1400" dirty="0"/>
              <a:t>() &lt; 31: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new_pop</a:t>
            </a:r>
            <a:r>
              <a:rPr lang="en-US" altLang="ko-KR" sz="1400" dirty="0"/>
              <a:t> = []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    # </a:t>
            </a:r>
            <a:r>
              <a:rPr lang="ko-KR" altLang="en-US" sz="1400" dirty="0"/>
              <a:t>선택과 교차 연산</a:t>
            </a: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400" dirty="0"/>
              <a:t>    </a:t>
            </a:r>
            <a:r>
              <a:rPr lang="en-US" altLang="ko-KR" sz="1400" dirty="0"/>
              <a:t>for _ in range(POPULATION_SIZE//2):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        c1, c2 = crossover(population);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new_pop.append</a:t>
            </a:r>
            <a:r>
              <a:rPr lang="en-US" altLang="ko-KR" sz="1400" dirty="0"/>
              <a:t>(Chromosome(c1));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new_pop.append</a:t>
            </a:r>
            <a:r>
              <a:rPr lang="en-US" altLang="ko-KR" sz="1400" dirty="0"/>
              <a:t>(Chromosome(c2));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    # </a:t>
            </a:r>
            <a:r>
              <a:rPr lang="ko-KR" altLang="en-US" sz="1400" dirty="0"/>
              <a:t>자식 세대가 부모 세대를 대체한다</a:t>
            </a:r>
            <a:r>
              <a:rPr lang="en-US" altLang="ko-KR" sz="1400" dirty="0"/>
              <a:t>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    # </a:t>
            </a:r>
            <a:r>
              <a:rPr lang="ko-KR" altLang="en-US" sz="1400" dirty="0"/>
              <a:t>깊은 복사를 수행한다</a:t>
            </a:r>
            <a:r>
              <a:rPr lang="en-US" altLang="ko-KR" sz="1400" dirty="0"/>
              <a:t>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    population = </a:t>
            </a:r>
            <a:r>
              <a:rPr lang="en-US" altLang="ko-KR" sz="1400" dirty="0" err="1"/>
              <a:t>new_pop.copy</a:t>
            </a:r>
            <a:r>
              <a:rPr lang="en-US" altLang="ko-KR" sz="1400" dirty="0"/>
              <a:t>();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    # </a:t>
            </a:r>
            <a:r>
              <a:rPr lang="ko-KR" altLang="en-US" sz="1400" dirty="0"/>
              <a:t>돌연변이 연산</a:t>
            </a: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400" dirty="0"/>
              <a:t>    </a:t>
            </a:r>
            <a:r>
              <a:rPr lang="en-US" altLang="ko-KR" sz="1400" dirty="0"/>
              <a:t>for c in population: mutate(c)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    # </a:t>
            </a:r>
            <a:r>
              <a:rPr lang="ko-KR" altLang="en-US" sz="1400" dirty="0"/>
              <a:t>출력을 위한 정렬</a:t>
            </a: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400" dirty="0"/>
              <a:t>    </a:t>
            </a:r>
            <a:r>
              <a:rPr lang="en-US" altLang="ko-KR" sz="1400" dirty="0" err="1"/>
              <a:t>population.sort</a:t>
            </a:r>
            <a:r>
              <a:rPr lang="en-US" altLang="ko-KR" sz="1400" dirty="0"/>
              <a:t>(key=lambda x: </a:t>
            </a:r>
            <a:r>
              <a:rPr lang="en-US" altLang="ko-KR" sz="1400" dirty="0" err="1"/>
              <a:t>x.cal_fitness</a:t>
            </a:r>
            <a:r>
              <a:rPr lang="en-US" altLang="ko-KR" sz="1400" dirty="0"/>
              <a:t>(), reverse=True)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    print("</a:t>
            </a:r>
            <a:r>
              <a:rPr lang="ko-KR" altLang="en-US" sz="1400" dirty="0"/>
              <a:t>세대 번호</a:t>
            </a:r>
            <a:r>
              <a:rPr lang="en-US" altLang="ko-KR" sz="1400" dirty="0"/>
              <a:t>=", count)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print_p</a:t>
            </a:r>
            <a:r>
              <a:rPr lang="en-US" altLang="ko-KR" sz="1400" dirty="0"/>
              <a:t>(population)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    count += 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    if count &gt; 100 : break;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813001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539552" y="1338064"/>
            <a:ext cx="8153400" cy="5475312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ko-KR" altLang="en-US" sz="1400" dirty="0"/>
              <a:t>세대 번호</a:t>
            </a:r>
            <a:r>
              <a:rPr lang="en-US" altLang="ko-KR" sz="1400" dirty="0"/>
              <a:t>=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400" dirty="0"/>
              <a:t>염색체 </a:t>
            </a:r>
            <a:r>
              <a:rPr lang="en-US" altLang="ko-KR" sz="1400" dirty="0"/>
              <a:t># 0 = [1, 1, 1, 0, 0] </a:t>
            </a:r>
            <a:r>
              <a:rPr lang="ko-KR" altLang="en-US" sz="1400" dirty="0"/>
              <a:t>적합도</a:t>
            </a:r>
            <a:r>
              <a:rPr lang="en-US" altLang="ko-KR" sz="1400" dirty="0"/>
              <a:t>= 28</a:t>
            </a: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400" dirty="0"/>
              <a:t>염색체 </a:t>
            </a:r>
            <a:r>
              <a:rPr lang="en-US" altLang="ko-KR" sz="1400" dirty="0"/>
              <a:t># 1 = [0, 1, 1, 1, 0] </a:t>
            </a:r>
            <a:r>
              <a:rPr lang="ko-KR" altLang="en-US" sz="1400" dirty="0"/>
              <a:t>적합도</a:t>
            </a:r>
            <a:r>
              <a:rPr lang="en-US" altLang="ko-KR" sz="1400" dirty="0"/>
              <a:t>= 14</a:t>
            </a: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400" dirty="0"/>
              <a:t>염색체 </a:t>
            </a:r>
            <a:r>
              <a:rPr lang="en-US" altLang="ko-KR" sz="1400" dirty="0"/>
              <a:t># 2 = [0, 1, 1, 1, 0] </a:t>
            </a:r>
            <a:r>
              <a:rPr lang="ko-KR" altLang="en-US" sz="1400" dirty="0"/>
              <a:t>적합도</a:t>
            </a:r>
            <a:r>
              <a:rPr lang="en-US" altLang="ko-KR" sz="1400" dirty="0"/>
              <a:t>= 14</a:t>
            </a: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400" dirty="0"/>
              <a:t>염색체 </a:t>
            </a:r>
            <a:r>
              <a:rPr lang="en-US" altLang="ko-KR" sz="1400" dirty="0"/>
              <a:t># 3 = [0, 0, 0, 0, 0] </a:t>
            </a:r>
            <a:r>
              <a:rPr lang="ko-KR" altLang="en-US" sz="1400" dirty="0"/>
              <a:t>적합도</a:t>
            </a:r>
            <a:r>
              <a:rPr lang="en-US" altLang="ko-KR" sz="1400" dirty="0"/>
              <a:t>= 0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400" dirty="0"/>
              <a:t>세대 번호</a:t>
            </a:r>
            <a:r>
              <a:rPr lang="en-US" altLang="ko-KR" sz="1400" dirty="0"/>
              <a:t>= 1</a:t>
            </a: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400" dirty="0"/>
              <a:t>염색체 </a:t>
            </a:r>
            <a:r>
              <a:rPr lang="en-US" altLang="ko-KR" sz="1400" dirty="0"/>
              <a:t># 0 = [1, 1, 1, 1, 0] </a:t>
            </a:r>
            <a:r>
              <a:rPr lang="ko-KR" altLang="en-US" sz="1400" dirty="0"/>
              <a:t>적합도</a:t>
            </a:r>
            <a:r>
              <a:rPr lang="en-US" altLang="ko-KR" sz="1400" dirty="0"/>
              <a:t>= 30</a:t>
            </a: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400" dirty="0"/>
              <a:t>염색체 </a:t>
            </a:r>
            <a:r>
              <a:rPr lang="en-US" altLang="ko-KR" sz="1400" dirty="0"/>
              <a:t># 1 = [1, 1, 1, 0, 0] </a:t>
            </a:r>
            <a:r>
              <a:rPr lang="ko-KR" altLang="en-US" sz="1400" dirty="0"/>
              <a:t>적합도</a:t>
            </a:r>
            <a:r>
              <a:rPr lang="en-US" altLang="ko-KR" sz="1400" dirty="0"/>
              <a:t>= 28</a:t>
            </a: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400" dirty="0"/>
              <a:t>염색체 </a:t>
            </a:r>
            <a:r>
              <a:rPr lang="en-US" altLang="ko-KR" sz="1400" dirty="0"/>
              <a:t># 2 = [1, 1, 1, 0, 0] </a:t>
            </a:r>
            <a:r>
              <a:rPr lang="ko-KR" altLang="en-US" sz="1400" dirty="0"/>
              <a:t>적합도</a:t>
            </a:r>
            <a:r>
              <a:rPr lang="en-US" altLang="ko-KR" sz="1400" dirty="0"/>
              <a:t>= 28</a:t>
            </a: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400" dirty="0"/>
              <a:t>염색체 </a:t>
            </a:r>
            <a:r>
              <a:rPr lang="en-US" altLang="ko-KR" sz="1400" dirty="0"/>
              <a:t># 3 = [0, 1, 1, 0, 0] </a:t>
            </a:r>
            <a:r>
              <a:rPr lang="ko-KR" altLang="en-US" sz="1400" dirty="0"/>
              <a:t>적합도</a:t>
            </a:r>
            <a:r>
              <a:rPr lang="en-US" altLang="ko-KR" sz="1400" dirty="0"/>
              <a:t>= 12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...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...</a:t>
            </a: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400" dirty="0"/>
              <a:t>세대 번호</a:t>
            </a:r>
            <a:r>
              <a:rPr lang="en-US" altLang="ko-KR" sz="1400" dirty="0"/>
              <a:t>= 9</a:t>
            </a: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400" dirty="0"/>
              <a:t>염색체 </a:t>
            </a:r>
            <a:r>
              <a:rPr lang="en-US" altLang="ko-KR" sz="1400" dirty="0"/>
              <a:t># 0 = [1, 1, 1, 1, 0] </a:t>
            </a:r>
            <a:r>
              <a:rPr lang="ko-KR" altLang="en-US" sz="1400" dirty="0"/>
              <a:t>적합도</a:t>
            </a:r>
            <a:r>
              <a:rPr lang="en-US" altLang="ko-KR" sz="1400" dirty="0"/>
              <a:t>= 30</a:t>
            </a: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400" dirty="0"/>
              <a:t>염색체 </a:t>
            </a:r>
            <a:r>
              <a:rPr lang="en-US" altLang="ko-KR" sz="1400" dirty="0"/>
              <a:t># 1 = [1, 1, 1, 0, 1] </a:t>
            </a:r>
            <a:r>
              <a:rPr lang="ko-KR" altLang="en-US" sz="1400" dirty="0"/>
              <a:t>적합도</a:t>
            </a:r>
            <a:r>
              <a:rPr lang="en-US" altLang="ko-KR" sz="1400" dirty="0"/>
              <a:t>= 29</a:t>
            </a: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400" dirty="0"/>
              <a:t>염색체 </a:t>
            </a:r>
            <a:r>
              <a:rPr lang="en-US" altLang="ko-KR" sz="1400" dirty="0"/>
              <a:t># 2 = [1, 1, 0, 1, 1] </a:t>
            </a:r>
            <a:r>
              <a:rPr lang="ko-KR" altLang="en-US" sz="1400" dirty="0"/>
              <a:t>적합도</a:t>
            </a:r>
            <a:r>
              <a:rPr lang="en-US" altLang="ko-KR" sz="1400" dirty="0"/>
              <a:t>= 27</a:t>
            </a: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400" dirty="0"/>
              <a:t>염색체 </a:t>
            </a:r>
            <a:r>
              <a:rPr lang="en-US" altLang="ko-KR" sz="1400" dirty="0"/>
              <a:t># 3 = [1, 1, 0, 0, 0] </a:t>
            </a:r>
            <a:r>
              <a:rPr lang="ko-KR" altLang="en-US" sz="1400" dirty="0"/>
              <a:t>적합도</a:t>
            </a:r>
            <a:r>
              <a:rPr lang="en-US" altLang="ko-KR" sz="1400" dirty="0"/>
              <a:t>= 24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400" dirty="0"/>
              <a:t>세대 번호</a:t>
            </a:r>
            <a:r>
              <a:rPr lang="en-US" altLang="ko-KR" sz="1400" dirty="0"/>
              <a:t>= 10</a:t>
            </a: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400" dirty="0"/>
              <a:t>염색체 </a:t>
            </a:r>
            <a:r>
              <a:rPr lang="en-US" altLang="ko-KR" sz="1400" dirty="0"/>
              <a:t># 0 = [1, 1, 1, 1, 1] </a:t>
            </a:r>
            <a:r>
              <a:rPr lang="ko-KR" altLang="en-US" sz="1400" dirty="0"/>
              <a:t>적합도</a:t>
            </a:r>
            <a:r>
              <a:rPr lang="en-US" altLang="ko-KR" sz="1400" dirty="0"/>
              <a:t>= 31</a:t>
            </a: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400" dirty="0"/>
              <a:t>염색체 </a:t>
            </a:r>
            <a:r>
              <a:rPr lang="en-US" altLang="ko-KR" sz="1400" dirty="0"/>
              <a:t># 1 = [1, 1, 1, 1, 1] </a:t>
            </a:r>
            <a:r>
              <a:rPr lang="ko-KR" altLang="en-US" sz="1400" dirty="0"/>
              <a:t>적합도</a:t>
            </a:r>
            <a:r>
              <a:rPr lang="en-US" altLang="ko-KR" sz="1400" dirty="0"/>
              <a:t>= 31</a:t>
            </a: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400" dirty="0"/>
              <a:t>염색체 </a:t>
            </a:r>
            <a:r>
              <a:rPr lang="en-US" altLang="ko-KR" sz="1400" dirty="0"/>
              <a:t># 2 = [1, 1, 1, 0, 1] </a:t>
            </a:r>
            <a:r>
              <a:rPr lang="ko-KR" altLang="en-US" sz="1400" dirty="0"/>
              <a:t>적합도</a:t>
            </a:r>
            <a:r>
              <a:rPr lang="en-US" altLang="ko-KR" sz="1400" dirty="0"/>
              <a:t>= 29</a:t>
            </a: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400" dirty="0"/>
              <a:t>염색체 </a:t>
            </a:r>
            <a:r>
              <a:rPr lang="en-US" altLang="ko-KR" sz="1400" dirty="0"/>
              <a:t># 3 = [1, 1, 0, 1, 0] </a:t>
            </a:r>
            <a:r>
              <a:rPr lang="ko-KR" altLang="en-US" sz="1400" dirty="0"/>
              <a:t>적합도</a:t>
            </a:r>
            <a:r>
              <a:rPr lang="en-US" altLang="ko-KR" sz="1400" dirty="0"/>
              <a:t>= 26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71263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8-queen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628800"/>
            <a:ext cx="3268396" cy="2908920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947320"/>
            <a:ext cx="7713684" cy="13847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56376" y="4993356"/>
            <a:ext cx="437940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19</a:t>
            </a:r>
          </a:p>
          <a:p>
            <a:endParaRPr lang="en-US" altLang="ko-KR" dirty="0"/>
          </a:p>
          <a:p>
            <a:r>
              <a:rPr lang="en-US" altLang="ko-KR" dirty="0"/>
              <a:t>20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8100392" y="4293096"/>
            <a:ext cx="216024" cy="654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076229" y="3903630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오타</a:t>
            </a:r>
            <a:r>
              <a:rPr lang="en-US" altLang="ko-KR" dirty="0">
                <a:solidFill>
                  <a:srgbClr val="FF0000"/>
                </a:solidFill>
              </a:rPr>
              <a:t>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0201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8-queen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8-queen </a:t>
            </a:r>
            <a:r>
              <a:rPr lang="ko-KR" altLang="en-US" dirty="0"/>
              <a:t>문제에서 적합도 함수는 어떻게 만들면 좋을까</a:t>
            </a:r>
            <a:r>
              <a:rPr lang="en-US" altLang="ko-KR" dirty="0"/>
              <a:t>? </a:t>
            </a:r>
          </a:p>
          <a:p>
            <a:endParaRPr lang="en-US" altLang="ko-KR"/>
          </a:p>
          <a:p>
            <a:r>
              <a:rPr lang="ko-KR" altLang="en-US"/>
              <a:t>적합도 </a:t>
            </a:r>
            <a:r>
              <a:rPr lang="ko-KR" altLang="en-US" dirty="0"/>
              <a:t>값으로 서로 공격하지 않는 </a:t>
            </a:r>
            <a:r>
              <a:rPr lang="en-US" altLang="ko-KR" dirty="0"/>
              <a:t>queen </a:t>
            </a:r>
            <a:r>
              <a:rPr lang="ko-KR" altLang="en-US" dirty="0"/>
              <a:t>쌍의 개수를 사용하자</a:t>
            </a:r>
            <a:r>
              <a:rPr lang="en-US" altLang="ko-KR" dirty="0"/>
              <a:t>. </a:t>
            </a:r>
            <a:r>
              <a:rPr lang="ko-KR" altLang="en-US" dirty="0"/>
              <a:t>만약 모든 </a:t>
            </a:r>
            <a:r>
              <a:rPr lang="en-US" altLang="ko-KR" dirty="0"/>
              <a:t>queen </a:t>
            </a:r>
            <a:r>
              <a:rPr lang="ko-KR" altLang="en-US" dirty="0"/>
              <a:t>들이 서로를 공격하지 않는다면 </a:t>
            </a:r>
            <a:r>
              <a:rPr lang="en-US" altLang="ko-KR" dirty="0"/>
              <a:t>28</a:t>
            </a:r>
            <a:r>
              <a:rPr lang="ko-KR" altLang="en-US" dirty="0"/>
              <a:t>이 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여기서 서로를 공격하는 </a:t>
            </a:r>
            <a:r>
              <a:rPr lang="en-US" altLang="ko-KR" dirty="0"/>
              <a:t>queen </a:t>
            </a:r>
            <a:r>
              <a:rPr lang="ko-KR" altLang="en-US" dirty="0"/>
              <a:t>쌍의 개수를 뺀다</a:t>
            </a:r>
            <a:r>
              <a:rPr lang="en-US" altLang="ko-KR" dirty="0"/>
              <a:t>. </a:t>
            </a:r>
            <a:r>
              <a:rPr lang="ko-KR" altLang="en-US" dirty="0"/>
              <a:t>따라서 적합도 함수는 </a:t>
            </a:r>
            <a:r>
              <a:rPr lang="en-US" altLang="ko-KR" dirty="0"/>
              <a:t>28-h</a:t>
            </a:r>
            <a:r>
              <a:rPr lang="ko-KR" altLang="en-US" dirty="0"/>
              <a:t>가 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4293096"/>
            <a:ext cx="2041135" cy="201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73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자연계에서의 진화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유전자 알고리즘은 생물체의 염색체가 유전되는 현상에서 영감을 얻은 최적화 알고리즘으로서 적자생존 원칙에 기반을 두고 교차</a:t>
            </a:r>
            <a:r>
              <a:rPr lang="en-US" altLang="ko-KR" dirty="0"/>
              <a:t>, </a:t>
            </a:r>
            <a:r>
              <a:rPr lang="ko-KR" altLang="en-US" dirty="0"/>
              <a:t>돌연변이</a:t>
            </a:r>
            <a:r>
              <a:rPr lang="en-US" altLang="ko-KR" dirty="0"/>
              <a:t>, </a:t>
            </a:r>
            <a:r>
              <a:rPr lang="ko-KR" altLang="en-US" dirty="0"/>
              <a:t>도태 등의 과정을 통하여 우성 유전자만이 살아남는 자연계의 현상을 알고리즘으로 만든 것이다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9"/>
          <a:stretch/>
        </p:blipFill>
        <p:spPr>
          <a:xfrm>
            <a:off x="827584" y="3356993"/>
            <a:ext cx="7200800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031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TSP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"</a:t>
            </a:r>
            <a:r>
              <a:rPr lang="ko-KR" altLang="en-US" dirty="0"/>
              <a:t>도시 목록과 도시 간의 거리를 제공하면 각 도시를 방문하여 출발 도시로 돌아오는 가장 짧은 경로는 무엇인가</a:t>
            </a:r>
            <a:r>
              <a:rPr lang="en-US" altLang="ko-KR" dirty="0"/>
              <a:t>?"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924944"/>
            <a:ext cx="5220072" cy="250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054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TSP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 fontAlgn="base"/>
            <a:r>
              <a:rPr lang="ko-KR" altLang="en-US" dirty="0"/>
              <a:t>유전자</a:t>
            </a:r>
            <a:r>
              <a:rPr lang="en-US" altLang="ko-KR" dirty="0"/>
              <a:t>: </a:t>
            </a:r>
            <a:r>
              <a:rPr lang="ko-KR" altLang="en-US" dirty="0"/>
              <a:t>하나의 도시 </a:t>
            </a:r>
            <a:r>
              <a:rPr lang="en-US" altLang="ko-KR" dirty="0"/>
              <a:t>((x, y) </a:t>
            </a:r>
            <a:r>
              <a:rPr lang="ko-KR" altLang="en-US" dirty="0"/>
              <a:t>좌표로 나타낸다</a:t>
            </a:r>
            <a:r>
              <a:rPr lang="en-US" altLang="ko-KR" dirty="0"/>
              <a:t>.)</a:t>
            </a:r>
            <a:endParaRPr lang="ko-KR" altLang="en-US" dirty="0"/>
          </a:p>
          <a:p>
            <a:pPr lvl="0" fontAlgn="base"/>
            <a:r>
              <a:rPr lang="ko-KR" altLang="en-US" dirty="0"/>
              <a:t>염색체</a:t>
            </a:r>
            <a:r>
              <a:rPr lang="en-US" altLang="ko-KR" dirty="0"/>
              <a:t>: </a:t>
            </a:r>
            <a:r>
              <a:rPr lang="ko-KR" altLang="en-US" dirty="0"/>
              <a:t>하나의 경로</a:t>
            </a:r>
          </a:p>
          <a:p>
            <a:pPr lvl="0" fontAlgn="base"/>
            <a:r>
              <a:rPr lang="ko-KR" altLang="en-US" dirty="0"/>
              <a:t>세대</a:t>
            </a:r>
            <a:r>
              <a:rPr lang="en-US" altLang="ko-KR" dirty="0"/>
              <a:t>: </a:t>
            </a:r>
            <a:r>
              <a:rPr lang="ko-KR" altLang="en-US" dirty="0"/>
              <a:t>염색체의 모임</a:t>
            </a:r>
          </a:p>
          <a:p>
            <a:pPr lvl="0" fontAlgn="base"/>
            <a:r>
              <a:rPr lang="ko-KR" altLang="en-US" dirty="0"/>
              <a:t>적합도 함수</a:t>
            </a:r>
            <a:r>
              <a:rPr lang="en-US" altLang="ko-KR" dirty="0"/>
              <a:t>: </a:t>
            </a:r>
            <a:r>
              <a:rPr lang="ko-KR" altLang="en-US" dirty="0"/>
              <a:t>각 경로가 얼마나 좋은지를 알려주는 함수</a:t>
            </a:r>
          </a:p>
          <a:p>
            <a:pPr lvl="0" fontAlgn="base"/>
            <a:r>
              <a:rPr lang="ko-KR" altLang="en-US" dirty="0"/>
              <a:t>돌연변이</a:t>
            </a:r>
            <a:r>
              <a:rPr lang="en-US" altLang="ko-KR" dirty="0"/>
              <a:t>: </a:t>
            </a:r>
            <a:r>
              <a:rPr lang="ko-KR" altLang="en-US" dirty="0"/>
              <a:t>경로에서 도시들을 </a:t>
            </a:r>
            <a:r>
              <a:rPr lang="ko-KR" altLang="en-US" dirty="0" err="1"/>
              <a:t>랜덤하게</a:t>
            </a:r>
            <a:r>
              <a:rPr lang="ko-KR" altLang="en-US" dirty="0"/>
              <a:t> 바꾼다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848100"/>
            <a:ext cx="5220072" cy="250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4919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유전자 알고리즘의 장단점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결정론적 알고리즘이 존재하는 문제에 대해서는 유전자 알고리즘 접근법이 의미가 없다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유전자 알고리즘은 본질적으로 확률적 특성으로 인해 수행 시간을 예측할 수 없다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기존의 방법으로는 해결할 수 없는 제약 조건 만족 문제와 같이 완벽하게 최적의 솔루션이 필요 없는 어려운 문제에 종종 사용된다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20398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유전자 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유전자 프로그래밍</a:t>
            </a:r>
            <a:r>
              <a:rPr lang="en-US" altLang="ko-KR" dirty="0"/>
              <a:t>(GP: Genetic Programming)</a:t>
            </a:r>
            <a:r>
              <a:rPr lang="ko-KR" altLang="en-US" dirty="0"/>
              <a:t>은 유전자 알고리즘의 원리를 프로그래밍에 적용한 것이다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6"/>
          <a:stretch/>
        </p:blipFill>
        <p:spPr>
          <a:xfrm>
            <a:off x="1835696" y="2564904"/>
            <a:ext cx="4175238" cy="366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485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유전자 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유전자 프로그래밍에서는 유전 연산자를 이용하여 트리 자체를 변경해야 하기 때문에</a:t>
            </a:r>
            <a:r>
              <a:rPr lang="en-US" altLang="ko-KR" dirty="0"/>
              <a:t>, C</a:t>
            </a:r>
            <a:r>
              <a:rPr lang="ko-KR" altLang="en-US" dirty="0"/>
              <a:t>언어나 </a:t>
            </a:r>
            <a:r>
              <a:rPr lang="ko-KR" altLang="en-US" dirty="0" err="1"/>
              <a:t>파이썬과</a:t>
            </a:r>
            <a:r>
              <a:rPr lang="ko-KR" altLang="en-US" dirty="0"/>
              <a:t> 같은 코드에는 적용할 수 없다</a:t>
            </a:r>
            <a:r>
              <a:rPr lang="en-US" altLang="ko-KR" dirty="0"/>
              <a:t>. </a:t>
            </a:r>
            <a:r>
              <a:rPr lang="ko-KR" altLang="en-US" dirty="0"/>
              <a:t>적합한 언어가 하나 있는데 바로 </a:t>
            </a:r>
            <a:r>
              <a:rPr lang="en-US" altLang="ko-KR" dirty="0"/>
              <a:t>LISP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endParaRPr lang="ko-KR" altLang="en-US" dirty="0"/>
          </a:p>
          <a:p>
            <a:pPr fontAlgn="base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3284984"/>
            <a:ext cx="3053904" cy="25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151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연산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772816"/>
            <a:ext cx="6917851" cy="4495800"/>
          </a:xfrm>
        </p:spPr>
      </p:pic>
    </p:spTree>
    <p:extLst>
      <p:ext uri="{BB962C8B-B14F-4D97-AF65-F5344CB8AC3E}">
        <p14:creationId xmlns:p14="http://schemas.microsoft.com/office/powerpoint/2010/main" val="1583168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연산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2132856"/>
            <a:ext cx="8153400" cy="2388894"/>
          </a:xfrm>
        </p:spPr>
      </p:pic>
    </p:spTree>
    <p:extLst>
      <p:ext uri="{BB962C8B-B14F-4D97-AF65-F5344CB8AC3E}">
        <p14:creationId xmlns:p14="http://schemas.microsoft.com/office/powerpoint/2010/main" val="36158762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GP </a:t>
            </a:r>
            <a:r>
              <a:rPr lang="ko-KR" altLang="en-US" dirty="0"/>
              <a:t>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solidFill>
            <a:srgbClr val="FFFFCC"/>
          </a:solidFill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초기 세대를 </a:t>
            </a:r>
            <a:r>
              <a:rPr lang="ko-KR" altLang="en-US" dirty="0" err="1"/>
              <a:t>랜덤하게</a:t>
            </a:r>
            <a:r>
              <a:rPr lang="ko-KR" altLang="en-US" dirty="0"/>
              <a:t> 생성한다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다음을 반복한다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en-US" altLang="ko-KR" dirty="0"/>
              <a:t>	1. </a:t>
            </a:r>
            <a:r>
              <a:rPr lang="ko-KR" altLang="en-US" dirty="0"/>
              <a:t>현재 세대의 각 프로그램을 주어진 데이터 집합에 대하여 평가한 후에 적합도를 계산한다</a:t>
            </a:r>
            <a:r>
              <a:rPr lang="en-US" altLang="ko-KR" dirty="0"/>
              <a:t>.  	2. </a:t>
            </a:r>
            <a:r>
              <a:rPr lang="ko-KR" altLang="en-US" dirty="0"/>
              <a:t>현재 세대 안의 프로그램을 </a:t>
            </a:r>
            <a:r>
              <a:rPr lang="ko-KR" altLang="en-US" dirty="0" err="1"/>
              <a:t>랜덤하게</a:t>
            </a:r>
            <a:r>
              <a:rPr lang="ko-KR" altLang="en-US" dirty="0"/>
              <a:t> 선택하여 적합도를 비교한다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en-US" altLang="ko-KR" dirty="0"/>
              <a:t>	3. </a:t>
            </a:r>
            <a:r>
              <a:rPr lang="ko-KR" altLang="en-US" dirty="0"/>
              <a:t>다음과 같은 </a:t>
            </a:r>
            <a:r>
              <a:rPr lang="en-US" altLang="ko-KR" dirty="0"/>
              <a:t>3</a:t>
            </a:r>
            <a:r>
              <a:rPr lang="ko-KR" altLang="en-US" dirty="0"/>
              <a:t>가지의 유전자 알고리즘의 연산자를 적용한다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en-US" altLang="ko-KR" dirty="0"/>
              <a:t>		* </a:t>
            </a:r>
            <a:r>
              <a:rPr lang="ko-KR" altLang="en-US" dirty="0"/>
              <a:t>교차 연산</a:t>
            </a:r>
          </a:p>
          <a:p>
            <a:pPr marL="0" indent="0">
              <a:buNone/>
            </a:pPr>
            <a:r>
              <a:rPr lang="ko-KR" altLang="en-US" dirty="0"/>
              <a:t>		* 재생산 연산</a:t>
            </a:r>
          </a:p>
          <a:p>
            <a:pPr marL="0" indent="0">
              <a:buNone/>
            </a:pPr>
            <a:r>
              <a:rPr lang="ko-KR" altLang="en-US" dirty="0"/>
              <a:t>		* 돌연변이 연산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ko-KR" altLang="en-US" dirty="0"/>
              <a:t>	</a:t>
            </a:r>
            <a:r>
              <a:rPr lang="en-US" altLang="ko-KR" dirty="0"/>
              <a:t>4. </a:t>
            </a:r>
            <a:r>
              <a:rPr lang="ko-KR" altLang="en-US" dirty="0"/>
              <a:t>결과 세대 안의 모든 프로그램을 평가한다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기준이 만족될 때까지 반복한다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94216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 fontAlgn="base"/>
            <a:r>
              <a:rPr lang="ko-KR" altLang="en-US" dirty="0"/>
              <a:t>자연계의 진화 현상을 인공지능에 응용한 것이 유전자 프로그래밍이다</a:t>
            </a:r>
            <a:r>
              <a:rPr lang="en-US" altLang="ko-KR" dirty="0"/>
              <a:t>. </a:t>
            </a:r>
            <a:r>
              <a:rPr lang="ko-KR" altLang="en-US" dirty="0"/>
              <a:t>유전자 알고리즘은 유전학에서 영감을 얻은 자연선택</a:t>
            </a:r>
            <a:r>
              <a:rPr lang="en-US" altLang="ko-KR" dirty="0"/>
              <a:t>, </a:t>
            </a:r>
            <a:r>
              <a:rPr lang="ko-KR" altLang="en-US" dirty="0"/>
              <a:t>교차</a:t>
            </a:r>
            <a:r>
              <a:rPr lang="en-US" altLang="ko-KR" dirty="0"/>
              <a:t>, </a:t>
            </a:r>
            <a:r>
              <a:rPr lang="ko-KR" altLang="en-US" dirty="0"/>
              <a:t>돌연변이를 사용한다</a:t>
            </a:r>
            <a:r>
              <a:rPr lang="en-US" altLang="ko-KR" dirty="0"/>
              <a:t>. </a:t>
            </a:r>
            <a:r>
              <a:rPr lang="ko-KR" altLang="en-US" dirty="0"/>
              <a:t>염색체는 여러 개의 유전자로 이루어지며 하나의 유전자는 일반적으로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로 표시한다</a:t>
            </a:r>
            <a:r>
              <a:rPr lang="en-US" altLang="ko-KR" dirty="0"/>
              <a:t>. </a:t>
            </a:r>
          </a:p>
          <a:p>
            <a:pPr lvl="0" fontAlgn="base"/>
            <a:endParaRPr lang="ko-KR" altLang="en-US" dirty="0"/>
          </a:p>
          <a:p>
            <a:pPr lvl="0" fontAlgn="base"/>
            <a:r>
              <a:rPr lang="ko-KR" altLang="en-US" dirty="0"/>
              <a:t>유전자 알고리즘에서는 개체 집단을 만들어 적합도를 평가하고 선택이나 교차</a:t>
            </a:r>
            <a:r>
              <a:rPr lang="en-US" altLang="ko-KR" dirty="0"/>
              <a:t>, </a:t>
            </a:r>
            <a:r>
              <a:rPr lang="ko-KR" altLang="en-US" dirty="0"/>
              <a:t>돌연변이 연산자를 적용하여 새로운 </a:t>
            </a:r>
            <a:r>
              <a:rPr lang="ko-KR" altLang="en-US" dirty="0" err="1"/>
              <a:t>해집단을</a:t>
            </a:r>
            <a:r>
              <a:rPr lang="ko-KR" altLang="en-US" dirty="0"/>
              <a:t> 생성한다</a:t>
            </a:r>
            <a:r>
              <a:rPr lang="en-US" altLang="ko-KR" dirty="0"/>
              <a:t>. </a:t>
            </a:r>
            <a:r>
              <a:rPr lang="ko-KR" altLang="en-US" dirty="0"/>
              <a:t>이 과정을 일정한 횟수만큼 되풀이 한다</a:t>
            </a:r>
            <a:r>
              <a:rPr lang="en-US" altLang="ko-KR" dirty="0"/>
              <a:t>. </a:t>
            </a:r>
          </a:p>
          <a:p>
            <a:pPr lvl="0" fontAlgn="base"/>
            <a:endParaRPr lang="ko-KR" altLang="en-US" dirty="0"/>
          </a:p>
          <a:p>
            <a:pPr lvl="0" fontAlgn="base"/>
            <a:r>
              <a:rPr lang="ko-KR" altLang="en-US" dirty="0"/>
              <a:t>유전자 프로그래밍은 </a:t>
            </a:r>
            <a:r>
              <a:rPr lang="en-US" altLang="ko-KR" dirty="0"/>
              <a:t>1990</a:t>
            </a:r>
            <a:r>
              <a:rPr lang="ko-KR" altLang="en-US" dirty="0"/>
              <a:t>년대에 존 </a:t>
            </a:r>
            <a:r>
              <a:rPr lang="ko-KR" altLang="en-US" dirty="0" err="1"/>
              <a:t>코자가</a:t>
            </a:r>
            <a:r>
              <a:rPr lang="ko-KR" altLang="en-US" dirty="0"/>
              <a:t> 개척한 분야이다</a:t>
            </a:r>
            <a:r>
              <a:rPr lang="en-US" altLang="ko-KR" dirty="0"/>
              <a:t>. </a:t>
            </a:r>
            <a:r>
              <a:rPr lang="ko-KR" altLang="en-US" dirty="0"/>
              <a:t>스스로 진화하는 프로그램을 작성하려는 시도였다</a:t>
            </a:r>
            <a:r>
              <a:rPr lang="en-US" altLang="ko-KR" dirty="0"/>
              <a:t>. </a:t>
            </a:r>
            <a:r>
              <a:rPr lang="ko-KR" altLang="en-US" dirty="0"/>
              <a:t>유전자 알고리즘처럼 진화적인 방법을 적용하지만 대상이 이진 문자열이 아니고 트리 형태인 컴퓨터 프로그램이다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74596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60475" y="371475"/>
            <a:ext cx="7623175" cy="5715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ko-KR" sz="3600"/>
              <a:t>Q &amp; A</a:t>
            </a:r>
          </a:p>
        </p:txBody>
      </p:sp>
      <p:pic>
        <p:nvPicPr>
          <p:cNvPr id="62467" name="Picture 3" descr="MCj0240699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1978025"/>
            <a:ext cx="2797175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Picture 4" descr="MCj0416502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3" y="2103438"/>
            <a:ext cx="1706562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3414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유전자 알고리즘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916832"/>
            <a:ext cx="8153400" cy="3880296"/>
          </a:xfrm>
        </p:spPr>
      </p:pic>
    </p:spTree>
    <p:extLst>
      <p:ext uri="{BB962C8B-B14F-4D97-AF65-F5344CB8AC3E}">
        <p14:creationId xmlns:p14="http://schemas.microsoft.com/office/powerpoint/2010/main" val="4073527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염색체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844824"/>
            <a:ext cx="7362400" cy="1454084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936740"/>
            <a:ext cx="7092280" cy="266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233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평가함수</a:t>
            </a:r>
            <a:r>
              <a:rPr lang="en-US" altLang="ko-KR" dirty="0"/>
              <a:t>, </a:t>
            </a:r>
            <a:r>
              <a:rPr lang="ko-KR" altLang="en-US" dirty="0"/>
              <a:t>적합도</a:t>
            </a:r>
            <a:r>
              <a:rPr lang="en-US" altLang="ko-KR" dirty="0"/>
              <a:t>, </a:t>
            </a:r>
            <a:r>
              <a:rPr lang="ko-KR" altLang="en-US" dirty="0"/>
              <a:t>교차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평가 함수</a:t>
            </a:r>
            <a:r>
              <a:rPr lang="en-US" altLang="ko-KR" dirty="0"/>
              <a:t>(evaluation function)</a:t>
            </a:r>
            <a:r>
              <a:rPr lang="ko-KR" altLang="en-US" dirty="0"/>
              <a:t>는 현재의 염색체가 얼마나 문제를 잘 해결하고 있는지를 나타내는 적합도</a:t>
            </a:r>
            <a:r>
              <a:rPr lang="en-US" altLang="ko-KR" dirty="0"/>
              <a:t>(fitness)</a:t>
            </a:r>
            <a:r>
              <a:rPr lang="ko-KR" altLang="en-US" dirty="0"/>
              <a:t>를 반환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재생산이 일어나면 부모의 염색체들의 일부는 교환된다</a:t>
            </a:r>
            <a:r>
              <a:rPr lang="en-US" altLang="ko-KR" dirty="0"/>
              <a:t>. </a:t>
            </a:r>
            <a:r>
              <a:rPr lang="ko-KR" altLang="en-US" dirty="0"/>
              <a:t>이러한 연산을 교차</a:t>
            </a:r>
            <a:r>
              <a:rPr lang="en-US" altLang="ko-KR" dirty="0"/>
              <a:t>(crossover)</a:t>
            </a:r>
          </a:p>
          <a:p>
            <a:endParaRPr lang="en-US" altLang="ko-KR" dirty="0"/>
          </a:p>
          <a:p>
            <a:r>
              <a:rPr lang="ko-KR" altLang="en-US" dirty="0"/>
              <a:t>돌연변이 연산자는 염색체에서 </a:t>
            </a:r>
            <a:r>
              <a:rPr lang="ko-KR" altLang="en-US" dirty="0" err="1"/>
              <a:t>랜덤한</a:t>
            </a:r>
            <a:r>
              <a:rPr lang="ko-KR" altLang="en-US" dirty="0"/>
              <a:t> 위치의 유전자의 값을 바꾼다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6025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유전자 알고리즘의 의사 코드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496525"/>
            <a:ext cx="6624736" cy="5244843"/>
          </a:xfrm>
        </p:spPr>
      </p:pic>
    </p:spTree>
    <p:extLst>
      <p:ext uri="{BB962C8B-B14F-4D97-AF65-F5344CB8AC3E}">
        <p14:creationId xmlns:p14="http://schemas.microsoft.com/office/powerpoint/2010/main" val="1053657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선택 연산자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유전 알고리즘은 재생산을 위하여 우수한 성능을 보이는 부모 염색체 </a:t>
            </a:r>
            <a:r>
              <a:rPr lang="en-US" altLang="ko-KR" dirty="0"/>
              <a:t>2</a:t>
            </a:r>
            <a:r>
              <a:rPr lang="ko-KR" altLang="en-US" dirty="0"/>
              <a:t>개를 선택한다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부모 염색체를 선택할 때 많이 사용되는 알고리즘이 </a:t>
            </a:r>
            <a:r>
              <a:rPr lang="ko-KR" altLang="en-US" dirty="0" err="1"/>
              <a:t>룰렛</a:t>
            </a:r>
            <a:r>
              <a:rPr lang="ko-KR" altLang="en-US" dirty="0"/>
              <a:t> 휠 선택</a:t>
            </a:r>
            <a:r>
              <a:rPr lang="en-US" altLang="ko-KR" dirty="0"/>
              <a:t>(rootlet wheel selection)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3212976"/>
            <a:ext cx="5567568" cy="320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76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교차 연산자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05" y="1988840"/>
            <a:ext cx="8153400" cy="3115404"/>
          </a:xfrm>
        </p:spPr>
      </p:pic>
    </p:spTree>
    <p:extLst>
      <p:ext uri="{BB962C8B-B14F-4D97-AF65-F5344CB8AC3E}">
        <p14:creationId xmlns:p14="http://schemas.microsoft.com/office/powerpoint/2010/main" val="6237695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제01장 인공지능소개(강의)</Template>
  <TotalTime>2967</TotalTime>
  <Words>1285</Words>
  <Application>Microsoft Office PowerPoint</Application>
  <PresentationFormat>화면 슬라이드 쇼(4:3)</PresentationFormat>
  <Paragraphs>229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7" baseType="lpstr">
      <vt:lpstr>HY얕은샘물M</vt:lpstr>
      <vt:lpstr>굴림</vt:lpstr>
      <vt:lpstr>맑은 고딕</vt:lpstr>
      <vt:lpstr>Arial</vt:lpstr>
      <vt:lpstr>Tw Cen MT</vt:lpstr>
      <vt:lpstr>Wingdings</vt:lpstr>
      <vt:lpstr>Wingdings 2</vt:lpstr>
      <vt:lpstr>가을</vt:lpstr>
      <vt:lpstr>PowerPoint 프레젠테이션</vt:lpstr>
      <vt:lpstr>학습 목표</vt:lpstr>
      <vt:lpstr>자연계에서의 진화</vt:lpstr>
      <vt:lpstr>유전자 알고리즘</vt:lpstr>
      <vt:lpstr>염색체</vt:lpstr>
      <vt:lpstr>평가함수, 적합도, 교차</vt:lpstr>
      <vt:lpstr>유전자 알고리즘의 의사 코드</vt:lpstr>
      <vt:lpstr>선택 연산자</vt:lpstr>
      <vt:lpstr>교차 연산자</vt:lpstr>
      <vt:lpstr>돌연변이 연산자</vt:lpstr>
      <vt:lpstr>의사 코드</vt:lpstr>
      <vt:lpstr>유전자 알고리즘의 예제</vt:lpstr>
      <vt:lpstr>유전자 알고리즘의 예제</vt:lpstr>
      <vt:lpstr>초기 염색체</vt:lpstr>
      <vt:lpstr>적합도 계산</vt:lpstr>
      <vt:lpstr>룰렛 휠 선택 방법</vt:lpstr>
      <vt:lpstr>교차 연산</vt:lpstr>
      <vt:lpstr>교차 연산 후의 적합도</vt:lpstr>
      <vt:lpstr>세대 교체</vt:lpstr>
      <vt:lpstr>돌연변이 연산이 필요한 이유</vt:lpstr>
      <vt:lpstr>돌연변이</vt:lpstr>
      <vt:lpstr>유전자 알고리즘 프로그램</vt:lpstr>
      <vt:lpstr>유전자 알고리즘 프로그램</vt:lpstr>
      <vt:lpstr>유전자 알고리즘 프로그램</vt:lpstr>
      <vt:lpstr>유전자 알고리즘 프로그램</vt:lpstr>
      <vt:lpstr>유전자 알고리즘 프로그램</vt:lpstr>
      <vt:lpstr>실행 결과</vt:lpstr>
      <vt:lpstr>Lab: 8-queen</vt:lpstr>
      <vt:lpstr>Lab: 8-queen</vt:lpstr>
      <vt:lpstr>Lab: TSP</vt:lpstr>
      <vt:lpstr>Lab: TSP</vt:lpstr>
      <vt:lpstr>유전자 알고리즘의 장단점</vt:lpstr>
      <vt:lpstr>유전자 프로그래밍</vt:lpstr>
      <vt:lpstr>유전자 프로그래밍</vt:lpstr>
      <vt:lpstr>기본 연산</vt:lpstr>
      <vt:lpstr>기본 연산</vt:lpstr>
      <vt:lpstr>GP 알고리즘</vt:lpstr>
      <vt:lpstr>Summary 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탐색</dc:title>
  <dc:creator>sec</dc:creator>
  <cp:lastModifiedBy>DKU</cp:lastModifiedBy>
  <cp:revision>597</cp:revision>
  <dcterms:created xsi:type="dcterms:W3CDTF">2012-03-12T19:09:15Z</dcterms:created>
  <dcterms:modified xsi:type="dcterms:W3CDTF">2020-10-08T06:35:33Z</dcterms:modified>
</cp:coreProperties>
</file>